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5" r:id="rId2"/>
    <p:sldId id="266" r:id="rId3"/>
    <p:sldId id="264" r:id="rId4"/>
    <p:sldId id="263" r:id="rId5"/>
    <p:sldId id="256" r:id="rId6"/>
    <p:sldId id="259" r:id="rId7"/>
    <p:sldId id="258" r:id="rId8"/>
    <p:sldId id="260" r:id="rId9"/>
    <p:sldId id="262" r:id="rId10"/>
    <p:sldId id="261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CE"/>
    <a:srgbClr val="00FF00"/>
    <a:srgbClr val="6BF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1FD1-B8F1-4902-9A21-E36704A855AF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DB05-EFDF-4957-8713-1AED8A9D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0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DB05-EFDF-4957-8713-1AED8A9DB7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6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DB05-EFDF-4957-8713-1AED8A9DB7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3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F45F62-281D-4B60-A462-413590872E50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FF7CC8-D474-4A53-B971-57EC192EC1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aduga.co.ua/shop/i81.440221_globus_fizicheskiy.htm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miranimashek.com/photo/182-0-5906" TargetMode="External"/><Relationship Id="rId26" Type="http://schemas.openxmlformats.org/officeDocument/2006/relationships/hyperlink" Target="http://raduga.co.ua/shop/c62.nastolnye_penaly_plastikovye.htm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2.jpeg"/><Relationship Id="rId34" Type="http://schemas.openxmlformats.org/officeDocument/2006/relationships/hyperlink" Target="http://www.google.kz/imgres?sa=X&amp;biw=1280&amp;bih=705&amp;tbm=isch&amp;tbnid=pl9BbrMsS6YeuM:&amp;imgrefurl=http://www.labirint.ru/screenshot/goods/41308/9/&amp;docid=yuRqXnolXTaGqM&amp;imgurl=http://img.labirint.ru/images/comments_pic/1127/03labkuv61309979694.jpg&amp;w=600&amp;h=800&amp;ei=kSPWUr3JDKeNyQPD5YDYBw&amp;zoom=1&amp;ved=0CMABEIQcMCE&amp;iact=rc&amp;dur=661&amp;page=2&amp;start=17&amp;ndsp=23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raduga.co.ua/images/shop_items/4354.jpg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3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raduga.co.ua/shop/i467.02067_podstavka_dlya_knig_metallicheskaya.htm" TargetMode="External"/><Relationship Id="rId20" Type="http://schemas.openxmlformats.org/officeDocument/2006/relationships/hyperlink" Target="http://raduga.co.ua/shop/i419.525156_tochilka_mini_.htm" TargetMode="External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uga.co.ua/shop/i506.chasy_detskie_s_naneseniem_izobrazheniya.htm" TargetMode="External"/><Relationship Id="rId11" Type="http://schemas.openxmlformats.org/officeDocument/2006/relationships/image" Target="../media/image7.jpeg"/><Relationship Id="rId24" Type="http://schemas.openxmlformats.org/officeDocument/2006/relationships/hyperlink" Target="http://raduga.co.ua/shop/i4296.22584_Plastilin_myagkiy_12cv_200gr_Popcorn_the_Bear.htm" TargetMode="External"/><Relationship Id="rId32" Type="http://schemas.openxmlformats.org/officeDocument/2006/relationships/hyperlink" Target="http://www.google.kz/imgres?sa=X&amp;biw=1280&amp;bih=705&amp;tbm=isch&amp;tbnid=auo13LM-bqSDrM:&amp;imgrefurl=http://allday2.com/index.php?newsid=642757&amp;docid=76kV2EbTLcGQYM&amp;imgurl=http://i.allday2.com/5f/9e/06/1373581049_school_accessories_03.jpg&amp;w=500&amp;h=326&amp;ei=YyLWUveGB4H8ywPG_YDgCw&amp;zoom=1&amp;ved=0CKACEIQcMDo&amp;iact=rc&amp;dur=2284&amp;page=3&amp;start=42&amp;ndsp=24" TargetMode="External"/><Relationship Id="rId37" Type="http://schemas.openxmlformats.org/officeDocument/2006/relationships/image" Target="../media/image20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www.google.kz/url?sa=i&amp;rct=j&amp;q=&amp;esrc=s&amp;frm=1&amp;source=images&amp;cd=&amp;cad=rja&amp;docid=r2EZFTqF75xibM&amp;tbnid=5P-Fq8mcdR3c1M:&amp;ved=0CAUQjRw&amp;url=http://www.liveinternet.ru/users/3909035/post193612435/&amp;ei=jiHWUuHXCeSJyQPEtYDICA&amp;bvm=bv.59378465,d.bGQ&amp;psig=AFQjCNENXFMt_ttQqLiq_R2gpPToeZjckg&amp;ust=1389851256216001" TargetMode="External"/><Relationship Id="rId36" Type="http://schemas.openxmlformats.org/officeDocument/2006/relationships/hyperlink" Target="http://www.labirint.ru/books/375670/" TargetMode="External"/><Relationship Id="rId10" Type="http://schemas.openxmlformats.org/officeDocument/2006/relationships/hyperlink" Target="http://raduga.co.ua/shop/i378.205206_transportir_plastikovyy.htm" TargetMode="External"/><Relationship Id="rId19" Type="http://schemas.openxmlformats.org/officeDocument/2006/relationships/image" Target="../media/image11.jpeg"/><Relationship Id="rId31" Type="http://schemas.openxmlformats.org/officeDocument/2006/relationships/image" Target="../media/image17.jpeg"/><Relationship Id="rId4" Type="http://schemas.openxmlformats.org/officeDocument/2006/relationships/hyperlink" Target="http://raduga.co.ua/images/shop_items/3541.jpg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raduga.co.ua/shop/c90.tetradi_shkolnye_na_24_lista.htm" TargetMode="External"/><Relationship Id="rId22" Type="http://schemas.openxmlformats.org/officeDocument/2006/relationships/hyperlink" Target="http://raduga.co.ua/images/shop_items/375.jpg" TargetMode="External"/><Relationship Id="rId27" Type="http://schemas.openxmlformats.org/officeDocument/2006/relationships/image" Target="../media/image15.jpeg"/><Relationship Id="rId30" Type="http://schemas.openxmlformats.org/officeDocument/2006/relationships/hyperlink" Target="http://www.google.kz/imgres?sa=X&amp;biw=1280&amp;bih=705&amp;tbm=isch&amp;tbnid=SRKK1HdqWKztAM:&amp;imgrefurl=http://russian.alibaba.com/product-gs/school-supply-paper-products-a4-exercise-book-stapled-exercise-book-749260054.html&amp;docid=JD_QbT0peNywpM&amp;imgurl=http://img.alibaba.com/photo/749260054/School_supply_paper_products_A4_exercise_book_stapled_exercise_book.jpg&amp;w=700&amp;h=595&amp;ei=YyLWUveGB4H8ywPG_YDgCw&amp;zoom=1&amp;ved=0CO0BEIQcMCk&amp;iact=rc&amp;dur=3484&amp;page=2&amp;start=17&amp;ndsp=25" TargetMode="External"/><Relationship Id="rId35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548680"/>
            <a:ext cx="7406640" cy="29523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Решение квадратных уравнений </a:t>
            </a:r>
            <a:b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на материале истории Казахстана</a:t>
            </a:r>
            <a:b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7632848" cy="2088232"/>
          </a:xfrm>
        </p:spPr>
        <p:txBody>
          <a:bodyPr>
            <a:normAutofit/>
          </a:bodyPr>
          <a:lstStyle/>
          <a:p>
            <a:pPr algn="r"/>
            <a:r>
              <a:rPr lang="ru-RU" sz="33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Актюбинская область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Кос-</a:t>
            </a:r>
            <a:r>
              <a:rPr lang="ru-RU" sz="2000" b="1" i="1" dirty="0" err="1" smtClean="0">
                <a:solidFill>
                  <a:schemeClr val="tx1"/>
                </a:solidFill>
              </a:rPr>
              <a:t>Истекская</a:t>
            </a:r>
            <a:r>
              <a:rPr lang="ru-RU" sz="2000" b="1" i="1" dirty="0" smtClean="0">
                <a:solidFill>
                  <a:schemeClr val="tx1"/>
                </a:solidFill>
              </a:rPr>
              <a:t> средняя школа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учитель математики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Лабухина</a:t>
            </a:r>
            <a:r>
              <a:rPr lang="ru-RU" sz="2000" b="1" i="1" dirty="0" smtClean="0">
                <a:solidFill>
                  <a:schemeClr val="tx1"/>
                </a:solidFill>
              </a:rPr>
              <a:t> С.Е.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4" name="Picture 6" descr="book0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263">
            <a:off x="7052011" y="4776588"/>
            <a:ext cx="1988617" cy="17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2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313" y="42539"/>
            <a:ext cx="7962088" cy="655481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1.Как называется уравнение вида   </a:t>
            </a:r>
            <a:r>
              <a:rPr lang="ru-RU" sz="1600" b="1" i="1" dirty="0" smtClean="0">
                <a:solidFill>
                  <a:srgbClr val="FF0000"/>
                </a:solidFill>
              </a:rPr>
              <a:t>ах²+вх+с=0</a:t>
            </a:r>
            <a:r>
              <a:rPr lang="ru-RU" sz="1600" b="1" dirty="0" smtClean="0">
                <a:solidFill>
                  <a:srgbClr val="0070C0"/>
                </a:solidFill>
              </a:rPr>
              <a:t>?</a:t>
            </a:r>
          </a:p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2. Как называется выражение  </a:t>
            </a:r>
            <a:r>
              <a:rPr lang="ru-RU" sz="1600" b="1" i="1" dirty="0" smtClean="0">
                <a:solidFill>
                  <a:srgbClr val="FF0000"/>
                </a:solidFill>
              </a:rPr>
              <a:t>в²-4ас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?</a:t>
            </a:r>
          </a:p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3.По праву достойна в стихах быть воспета 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О свойствах корней теорема, уж эта 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Что лучше, скажи постоянства такого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Умножишь ты корни – и дробь уж готова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В числителе  </a:t>
            </a:r>
            <a:r>
              <a:rPr lang="ru-RU" sz="1600" b="1" i="1" dirty="0" smtClean="0">
                <a:solidFill>
                  <a:srgbClr val="FF0000"/>
                </a:solidFill>
              </a:rPr>
              <a:t>с</a:t>
            </a:r>
            <a:r>
              <a:rPr lang="ru-RU" sz="1600" b="1" dirty="0" smtClean="0">
                <a:solidFill>
                  <a:srgbClr val="0070C0"/>
                </a:solidFill>
              </a:rPr>
              <a:t> , в знаменателе </a:t>
            </a:r>
            <a:r>
              <a:rPr lang="ru-RU" sz="1600" b="1" i="1" dirty="0" smtClean="0">
                <a:solidFill>
                  <a:srgbClr val="FF0000"/>
                </a:solidFill>
              </a:rPr>
              <a:t>а</a:t>
            </a:r>
            <a:r>
              <a:rPr lang="ru-RU" sz="1600" b="1" dirty="0" smtClean="0">
                <a:solidFill>
                  <a:srgbClr val="0070C0"/>
                </a:solidFill>
              </a:rPr>
              <a:t>,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А сумма корней тоже сумме равна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Хоть с минусом дробь эта, что за беда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В числителе </a:t>
            </a:r>
            <a:r>
              <a:rPr lang="ru-RU" sz="1600" b="1" i="1" dirty="0" smtClean="0">
                <a:solidFill>
                  <a:srgbClr val="FF0000"/>
                </a:solidFill>
              </a:rPr>
              <a:t>в,</a:t>
            </a:r>
            <a:r>
              <a:rPr lang="ru-RU" sz="1600" b="1" dirty="0" smtClean="0">
                <a:solidFill>
                  <a:srgbClr val="0070C0"/>
                </a:solidFill>
              </a:rPr>
              <a:t> в знаменателе </a:t>
            </a:r>
            <a:r>
              <a:rPr lang="ru-RU" sz="1600" b="1" i="1" dirty="0" smtClean="0">
                <a:solidFill>
                  <a:srgbClr val="FF0000"/>
                </a:solidFill>
              </a:rPr>
              <a:t>а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О какой теореме идет речь?</a:t>
            </a:r>
          </a:p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4.Величина, измеряемая в квадратных единицах?</a:t>
            </a:r>
          </a:p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5. Уравнения вида </a:t>
            </a:r>
            <a:r>
              <a:rPr lang="ru-RU" sz="1600" b="1" i="1" dirty="0" smtClean="0">
                <a:solidFill>
                  <a:srgbClr val="FF0000"/>
                </a:solidFill>
              </a:rPr>
              <a:t>ах²+с=0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или </a:t>
            </a:r>
            <a:r>
              <a:rPr lang="ru-RU" sz="1600" b="1" i="1" dirty="0" smtClean="0">
                <a:solidFill>
                  <a:srgbClr val="FF0000"/>
                </a:solidFill>
              </a:rPr>
              <a:t>ах²+вх=0</a:t>
            </a:r>
            <a:r>
              <a:rPr lang="ru-RU" sz="1600" b="1" dirty="0" smtClean="0">
                <a:solidFill>
                  <a:srgbClr val="0070C0"/>
                </a:solidFill>
              </a:rPr>
              <a:t>?</a:t>
            </a:r>
          </a:p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6.Сколько корней имеет квадратное уравнение, если </a:t>
            </a:r>
            <a:r>
              <a:rPr lang="en-US" sz="1600" b="1" i="1" dirty="0" smtClean="0">
                <a:solidFill>
                  <a:srgbClr val="FF0000"/>
                </a:solidFill>
              </a:rPr>
              <a:t>D &gt;0</a:t>
            </a:r>
            <a:endParaRPr lang="ru-RU" sz="1600" b="1" i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3864"/>
              </p:ext>
            </p:extLst>
          </p:nvPr>
        </p:nvGraphicFramePr>
        <p:xfrm>
          <a:off x="1403648" y="4620824"/>
          <a:ext cx="7632843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56"/>
                <a:gridCol w="508856"/>
                <a:gridCol w="508856"/>
                <a:gridCol w="508856"/>
                <a:gridCol w="508856"/>
                <a:gridCol w="508856"/>
                <a:gridCol w="508856"/>
                <a:gridCol w="508856"/>
                <a:gridCol w="466867"/>
                <a:gridCol w="550848"/>
                <a:gridCol w="508856"/>
                <a:gridCol w="508856"/>
                <a:gridCol w="508856"/>
                <a:gridCol w="508856"/>
                <a:gridCol w="508856"/>
              </a:tblGrid>
              <a:tr h="320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306240">
                <a:tc gridSpan="3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06240">
                <a:tc gridSpan="2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0624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062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06240">
                <a:tc gridSpan="3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9233" y="0"/>
            <a:ext cx="72008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7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abriola" pitchFamily="82" charset="0"/>
              <a:ea typeface="+mj-ea"/>
              <a:cs typeface="+mj-cs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Р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Ш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Н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И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К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Р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О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С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С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В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О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Р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Д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475656" y="-606497"/>
            <a:ext cx="7498080" cy="5900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 rot="2177579">
            <a:off x="5438130" y="954695"/>
            <a:ext cx="3395271" cy="1379922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рефлексия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627502"/>
            <a:ext cx="5112568" cy="3383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К  в  а  д  р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b="1" dirty="0" smtClean="0">
                <a:latin typeface="Arial Black" pitchFamily="34" charset="0"/>
              </a:rPr>
              <a:t>  т  н  о  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965838"/>
            <a:ext cx="6120680" cy="3383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itchFamily="34" charset="0"/>
              </a:rPr>
              <a:t>д</a:t>
            </a:r>
            <a:r>
              <a:rPr lang="ru-RU" sz="2800" b="1" dirty="0" smtClean="0">
                <a:latin typeface="Arial Black" pitchFamily="34" charset="0"/>
              </a:rPr>
              <a:t>  и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r>
              <a:rPr lang="ru-RU" sz="2800" b="1" dirty="0" smtClean="0">
                <a:latin typeface="Arial Black" pitchFamily="34" charset="0"/>
              </a:rPr>
              <a:t>  к  р 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u-RU" sz="2800" b="1" dirty="0" smtClean="0">
                <a:latin typeface="Arial Black" pitchFamily="34" charset="0"/>
              </a:rPr>
              <a:t>м  и  н  а  н  т   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517" y="5304174"/>
            <a:ext cx="2520279" cy="3225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В  и  е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2800" b="1" dirty="0" smtClean="0">
                <a:latin typeface="Arial Black" pitchFamily="34" charset="0"/>
              </a:rPr>
              <a:t>  а  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4000" y="5626738"/>
            <a:ext cx="3589311" cy="3383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П  л  о  щ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b="1" dirty="0" smtClean="0">
                <a:latin typeface="Arial Black" pitchFamily="34" charset="0"/>
              </a:rPr>
              <a:t>  д  ь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970984"/>
            <a:ext cx="4089663" cy="3383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Н  е  п  о  л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2800" b="1" dirty="0" smtClean="0">
                <a:latin typeface="Arial Black" pitchFamily="34" charset="0"/>
              </a:rPr>
              <a:t>  о  е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2348" y="6309320"/>
            <a:ext cx="1505635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Д  в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b="1" dirty="0" smtClean="0">
                <a:latin typeface="Arial Black" pitchFamily="34" charset="0"/>
              </a:rPr>
              <a:t>   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</a:rPr>
              <a:t>д\з</a:t>
            </a:r>
            <a:endParaRPr lang="ru-RU" sz="8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i="1" dirty="0"/>
              <a:t>На две партии разбившись,</a:t>
            </a:r>
            <a:br>
              <a:rPr lang="ru-RU" b="1" i="1" dirty="0"/>
            </a:br>
            <a:r>
              <a:rPr lang="ru-RU" b="1" i="1" dirty="0" smtClean="0"/>
              <a:t>Забавлялись </a:t>
            </a:r>
            <a:r>
              <a:rPr lang="ru-RU" b="1" i="1" dirty="0"/>
              <a:t>обезьяны.</a:t>
            </a:r>
            <a:br>
              <a:rPr lang="ru-RU" b="1" i="1" dirty="0"/>
            </a:br>
            <a:r>
              <a:rPr lang="ru-RU" b="1" i="1" dirty="0" smtClean="0"/>
              <a:t>Часть </a:t>
            </a:r>
            <a:r>
              <a:rPr lang="ru-RU" b="1" i="1" dirty="0"/>
              <a:t>восьмая их в квадрате</a:t>
            </a:r>
            <a:br>
              <a:rPr lang="ru-RU" b="1" i="1" dirty="0"/>
            </a:br>
            <a:r>
              <a:rPr lang="ru-RU" b="1" i="1" dirty="0" smtClean="0"/>
              <a:t>В </a:t>
            </a:r>
            <a:r>
              <a:rPr lang="ru-RU" b="1" i="1" dirty="0"/>
              <a:t>роще весело резвилась.</a:t>
            </a:r>
            <a:br>
              <a:rPr lang="ru-RU" b="1" i="1" dirty="0"/>
            </a:br>
            <a:r>
              <a:rPr lang="ru-RU" b="1" i="1" dirty="0" smtClean="0"/>
              <a:t>Криком </a:t>
            </a:r>
            <a:r>
              <a:rPr lang="ru-RU" b="1" i="1" dirty="0"/>
              <a:t>радостным двенадцать</a:t>
            </a:r>
            <a:br>
              <a:rPr lang="ru-RU" b="1" i="1" dirty="0"/>
            </a:br>
            <a:r>
              <a:rPr lang="ru-RU" b="1" i="1" dirty="0" smtClean="0"/>
              <a:t>Воздух </a:t>
            </a:r>
            <a:r>
              <a:rPr lang="ru-RU" b="1" i="1" dirty="0"/>
              <a:t>свежий оглашали.</a:t>
            </a:r>
            <a:br>
              <a:rPr lang="ru-RU" b="1" i="1" dirty="0"/>
            </a:br>
            <a:r>
              <a:rPr lang="ru-RU" b="1" i="1" dirty="0" smtClean="0"/>
              <a:t>Вместе </a:t>
            </a:r>
            <a:r>
              <a:rPr lang="ru-RU" b="1" i="1" dirty="0"/>
              <a:t>сколько, ты мне скажешь,</a:t>
            </a:r>
            <a:br>
              <a:rPr lang="ru-RU" b="1" i="1" dirty="0"/>
            </a:br>
            <a:r>
              <a:rPr lang="ru-RU" b="1" i="1" dirty="0" smtClean="0"/>
              <a:t>Обезьян </a:t>
            </a:r>
            <a:r>
              <a:rPr lang="ru-RU" b="1" i="1" dirty="0"/>
              <a:t>там было в роще?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14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531440"/>
            <a:ext cx="749808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ramki-vsem.ru/png/klipart-26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604447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6246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66"/>
                </a:solidFill>
                <a:latin typeface="Monotype Corsiva" pitchFamily="66" charset="0"/>
              </a:rPr>
              <a:t>Благодарю вас за урок. </a:t>
            </a:r>
          </a:p>
          <a:p>
            <a:pPr algn="ctr"/>
            <a:r>
              <a:rPr lang="ru-RU" sz="4400" b="1" dirty="0">
                <a:solidFill>
                  <a:srgbClr val="000066"/>
                </a:solidFill>
                <a:latin typeface="Monotype Corsiva" pitchFamily="66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21197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45719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7992888" cy="6840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обобщение </a:t>
            </a: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</a:rPr>
              <a:t>закрепление знаний полученных </a:t>
            </a:r>
            <a:r>
              <a:rPr lang="ru-RU" sz="2400" b="1" i="1" dirty="0">
                <a:solidFill>
                  <a:schemeClr val="tx1"/>
                </a:solidFill>
              </a:rPr>
              <a:t>при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изучении  темы «Решение квадратных 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уравнений», </a:t>
            </a:r>
            <a:r>
              <a:rPr lang="ru-RU" sz="2400" b="1" i="1" dirty="0" smtClean="0">
                <a:solidFill>
                  <a:schemeClr val="tx1"/>
                </a:solidFill>
              </a:rPr>
              <a:t>применение  математических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знаний </a:t>
            </a:r>
            <a:r>
              <a:rPr lang="ru-RU" sz="2400" b="1" i="1" dirty="0" smtClean="0">
                <a:solidFill>
                  <a:schemeClr val="tx1"/>
                </a:solidFill>
              </a:rPr>
              <a:t>к решению </a:t>
            </a:r>
            <a:r>
              <a:rPr lang="ru-RU" sz="2400" b="1" i="1" dirty="0" smtClean="0">
                <a:solidFill>
                  <a:schemeClr val="tx1"/>
                </a:solidFill>
              </a:rPr>
              <a:t>практических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 через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интеграцию  предметного  </a:t>
            </a:r>
            <a:r>
              <a:rPr lang="ru-RU" sz="2400" b="1" i="1" dirty="0" smtClean="0">
                <a:solidFill>
                  <a:schemeClr val="tx1"/>
                </a:solidFill>
              </a:rPr>
              <a:t>преподавания.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Вспоминают </a:t>
            </a:r>
            <a:r>
              <a:rPr lang="ru-RU" sz="2400" b="1" i="1" dirty="0" smtClean="0">
                <a:solidFill>
                  <a:schemeClr val="tx1"/>
                </a:solidFill>
              </a:rPr>
              <a:t>даты исторических событий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знаменательных   в истории Казахстана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Задачи: </a:t>
            </a:r>
            <a:r>
              <a:rPr lang="ru-RU" sz="2400" b="1" i="1" dirty="0" smtClean="0">
                <a:solidFill>
                  <a:schemeClr val="tx1"/>
                </a:solidFill>
              </a:rPr>
              <a:t>развивать познавательную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активность, творческие способности,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память, умение слушать друг друга. 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Развивать качества работы в 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коллаборативной среде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abriola" pitchFamily="82" charset="0"/>
                <a:cs typeface="EucrosiaUPC" pitchFamily="18" charset="-34"/>
              </a:rPr>
              <a:t>  План  урока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052736"/>
            <a:ext cx="6089880" cy="5195664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Разминка для ума</a:t>
            </a:r>
          </a:p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Аукцион знаний</a:t>
            </a:r>
            <a:endParaRPr lang="ru-RU" b="1" i="1" dirty="0">
              <a:solidFill>
                <a:srgbClr val="0070C0"/>
              </a:solidFill>
              <a:latin typeface="Bookman Old Style" pitchFamily="18" charset="0"/>
              <a:ea typeface="Batang" pitchFamily="18" charset="-127"/>
            </a:endParaRPr>
          </a:p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Поймай дату</a:t>
            </a:r>
          </a:p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Торопись не спеша</a:t>
            </a:r>
          </a:p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Разведка решением</a:t>
            </a:r>
          </a:p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Тест</a:t>
            </a:r>
          </a:p>
          <a:p>
            <a:pPr marL="596646" indent="-514350">
              <a:buAutoNum type="arabicPeriod"/>
            </a:pPr>
            <a:r>
              <a:rPr lang="ru-RU" b="1" i="1" dirty="0" smtClean="0">
                <a:solidFill>
                  <a:srgbClr val="0070C0"/>
                </a:solidFill>
                <a:latin typeface="Bookman Old Style" pitchFamily="18" charset="0"/>
                <a:ea typeface="Batang" pitchFamily="18" charset="-127"/>
              </a:rPr>
              <a:t>Кроссворд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Gabriola" pitchFamily="82" charset="0"/>
                <a:cs typeface="EucrosiaUPC" pitchFamily="18" charset="-34"/>
              </a:rPr>
              <a:t>          1</a:t>
            </a:r>
            <a:r>
              <a:rPr lang="ru-RU" sz="4800" b="1" i="1" dirty="0">
                <a:solidFill>
                  <a:srgbClr val="FF0000"/>
                </a:solidFill>
                <a:latin typeface="Gabriola" pitchFamily="82" charset="0"/>
                <a:cs typeface="EucrosiaUPC" pitchFamily="18" charset="-34"/>
              </a:rPr>
              <a:t>.  </a:t>
            </a:r>
            <a:r>
              <a:rPr lang="ru-RU" sz="4800" b="1" i="1" dirty="0" smtClean="0">
                <a:solidFill>
                  <a:srgbClr val="FF0000"/>
                </a:solidFill>
                <a:latin typeface="Gabriola" pitchFamily="82" charset="0"/>
                <a:cs typeface="EucrosiaUPC" pitchFamily="18" charset="-34"/>
              </a:rPr>
              <a:t>Разминка для 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250120" cy="5339680"/>
          </a:xfrm>
        </p:spPr>
        <p:txBody>
          <a:bodyPr/>
          <a:lstStyle/>
          <a:p>
            <a:pPr marL="82296" indent="0"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Назвать предмет необходимый ученику на уроках математики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399">
            <a:off x="7794115" y="170789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in_photo_3541" descr="http://raduga.co.ua/images/shop_items/3541_250x250.jpgx">
            <a:hlinkClick r:id="rId4" tooltip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4446648">
            <a:off x="7483480" y="-289709"/>
            <a:ext cx="867177" cy="15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in_photo_506" descr="http://raduga.co.ua/images/shop_items/506_120x120.jpgx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693964">
            <a:off x="4098252" y="373130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ain_photo_81" descr="http://raduga.co.ua/images/shop_items/81_120x120.jpgx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073958">
            <a:off x="6694068" y="1588155"/>
            <a:ext cx="1221223" cy="13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ain_photo_378" descr="http://raduga.co.ua/images/shop_items/378_120x120.jpgx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6984" y="147287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ain_photo_4354" descr="http://raduga.co.ua/images/shop_items/4354_250x250.jpgx">
            <a:hlinkClick r:id="rId12" tooltip="&quot;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17920594">
            <a:off x="1720463" y="4348458"/>
            <a:ext cx="1790700" cy="131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aduga.co.ua/images/shop_categories/90_120x120.jpgx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19243" y="22373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main_photo_467" descr="http://raduga.co.ua/images/shop_items/467_120x120.jpgx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07371" y="315980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ягкие игрушки красивая Картинки, рисунки бесплатно">
            <a:hlinkClick r:id="rId18" tooltip="&quot;Картинки, рисунки Мягкие игрушки&quot;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 rot="1115089">
            <a:off x="7678755" y="4952059"/>
            <a:ext cx="1432456" cy="17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main_photo_419" descr="http://raduga.co.ua/images/shop_items/419_120x120.jpgx">
            <a:hlinkClick r:id="rId20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31221" y="192596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main_photo_375" descr="http://raduga.co.ua/images/shop_items/375_250x250.jpgx">
            <a:hlinkClick r:id="rId22" tooltip="&quot;&quot;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22543" y="4833264"/>
            <a:ext cx="1512168" cy="14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ain_photo_4296" descr="http://raduga.co.ua/images/shop_items/4296_120x120.jpgx">
            <a:hlinkClick r:id="rId24"/>
          </p:cNvPr>
          <p:cNvPicPr/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107127" y="3068960"/>
            <a:ext cx="1327584" cy="145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raduga.co.ua/images/shop_categories/62_120x120.jpgx">
            <a:hlinkClick r:id="rId26"/>
          </p:cNvPr>
          <p:cNvPicPr/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64371" y="27019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encrypted-tbn1.gstatic.com/images?q=tbn:ANd9GcQ9ihV9PvvnJkyMgAlLF9hSkC-pxmkw0WwtdAEeyhmSB3Oyq_BDhA">
            <a:hlinkClick r:id="rId28"/>
          </p:cNvPr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 rot="20168220">
            <a:off x="474455" y="4673276"/>
            <a:ext cx="1340889" cy="191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encrypted-tbn2.gstatic.com/images?q=tbn:ANd9GcR8bNVlAgJ5jIjveQBj9hd0TVPptuH5IzNcr9TYdGd9ruaIlpEpOw">
            <a:hlinkClick r:id="rId30"/>
          </p:cNvPr>
          <p:cNvPicPr/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538166" y="3223099"/>
            <a:ext cx="1521901" cy="15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encrypted-tbn1.gstatic.com/images?q=tbn:ANd9GcSaXLphSD_gsAlUXbP-0RvFgnGxB6w6VYFDJSZDf9FaN4VjwUql">
            <a:hlinkClick r:id="rId32"/>
          </p:cNvPr>
          <p:cNvPicPr/>
          <p:nvPr/>
        </p:nvPicPr>
        <p:blipFill>
          <a:blip r:embed="rId33"/>
          <a:srcRect/>
          <a:stretch>
            <a:fillRect/>
          </a:stretch>
        </p:blipFill>
        <p:spPr bwMode="auto">
          <a:xfrm rot="19572092">
            <a:off x="29516" y="180616"/>
            <a:ext cx="168211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encrypted-tbn1.gstatic.com/images?q=tbn:ANd9GcQoODNssdli_jkwQg4AYEtdqVVE5BSRb1t3OlR97HQuNs8TwuSH8g">
            <a:hlinkClick r:id="rId34"/>
          </p:cNvPr>
          <p:cNvPicPr/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665912" y="5218957"/>
            <a:ext cx="1541809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375670" descr="http://img2.labirint.ru/books38/375670/small.jpg">
            <a:hlinkClick r:id="rId36"/>
          </p:cNvPr>
          <p:cNvPicPr/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788024" y="2123328"/>
            <a:ext cx="1134519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6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387423"/>
            <a:ext cx="7412360" cy="100811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Gabriola" pitchFamily="82" charset="0"/>
                <a:cs typeface="EucrosiaUPC" pitchFamily="18" charset="-34"/>
              </a:rPr>
              <a:t>2</a:t>
            </a:r>
            <a:r>
              <a:rPr lang="ru-RU" sz="4800" b="1" i="1" dirty="0" smtClean="0">
                <a:solidFill>
                  <a:srgbClr val="FF0000"/>
                </a:solidFill>
                <a:latin typeface="Gabriola" pitchFamily="82" charset="0"/>
                <a:cs typeface="EucrosiaUPC" pitchFamily="18" charset="-34"/>
              </a:rPr>
              <a:t>.  Аукцион портретов</a:t>
            </a:r>
            <a:endParaRPr lang="ru-RU" sz="4800" b="1" i="1" dirty="0">
              <a:solidFill>
                <a:srgbClr val="FF0000"/>
              </a:solidFill>
              <a:latin typeface="Gabriola" pitchFamily="82" charset="0"/>
              <a:cs typeface="Eucrosi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6794" y="476672"/>
            <a:ext cx="5862406" cy="6144099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Назвать кто изображён на портрете и его вклад в развитие математики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50" y="2695043"/>
            <a:ext cx="25343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9" y="2936056"/>
            <a:ext cx="1963139" cy="254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10" y="4167625"/>
            <a:ext cx="2060352" cy="26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210"/>
            <a:ext cx="1936490" cy="246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90" y="1276637"/>
            <a:ext cx="1778460" cy="218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0" y="5013177"/>
            <a:ext cx="2771800" cy="1718492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Виет </a:t>
            </a:r>
            <a:r>
              <a:rPr lang="ru-RU" b="1" i="1" dirty="0" smtClean="0">
                <a:solidFill>
                  <a:schemeClr val="tx1"/>
                </a:solidFill>
              </a:rPr>
              <a:t>– вывел теорему для нахождения корней </a:t>
            </a:r>
            <a:r>
              <a:rPr lang="ru-RU" b="1" i="1" dirty="0" err="1">
                <a:solidFill>
                  <a:schemeClr val="tx1"/>
                </a:solidFill>
              </a:rPr>
              <a:t>квадратого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уравнения</a:t>
            </a:r>
            <a:endParaRPr lang="ru-RU" b="1" i="1" dirty="0"/>
          </a:p>
        </p:txBody>
      </p:sp>
      <p:sp>
        <p:nvSpPr>
          <p:cNvPr id="9" name="Шестиугольник 8"/>
          <p:cNvSpPr/>
          <p:nvPr/>
        </p:nvSpPr>
        <p:spPr>
          <a:xfrm rot="1116434">
            <a:off x="6323962" y="1520312"/>
            <a:ext cx="2733184" cy="951282"/>
          </a:xfrm>
          <a:prstGeom prst="hexagon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Декарт -  </a:t>
            </a:r>
            <a:r>
              <a:rPr lang="ru-RU" b="1" i="1" dirty="0" smtClean="0">
                <a:solidFill>
                  <a:schemeClr val="tx1"/>
                </a:solidFill>
              </a:rPr>
              <a:t>ввёл координатную плоскость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ручное управление 11"/>
          <p:cNvSpPr/>
          <p:nvPr/>
        </p:nvSpPr>
        <p:spPr>
          <a:xfrm>
            <a:off x="5212971" y="5013177"/>
            <a:ext cx="4183566" cy="1718492"/>
          </a:xfrm>
          <a:prstGeom prst="flowChartManualOperation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Пифагор –    </a:t>
            </a:r>
            <a:r>
              <a:rPr lang="ru-RU" b="1" i="1" dirty="0" smtClean="0">
                <a:solidFill>
                  <a:schemeClr val="tx1"/>
                </a:solidFill>
              </a:rPr>
              <a:t>вывел формулу для </a:t>
            </a:r>
            <a:r>
              <a:rPr lang="ru-RU" sz="2000" b="1" i="1" dirty="0" smtClean="0">
                <a:solidFill>
                  <a:schemeClr val="tx1"/>
                </a:solidFill>
              </a:rPr>
              <a:t>нахождения длины сторон прямоугольного треугольника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 rot="688191">
            <a:off x="3766104" y="3636132"/>
            <a:ext cx="2893734" cy="939257"/>
          </a:xfrm>
          <a:prstGeom prst="snip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Архимед – </a:t>
            </a:r>
            <a:r>
              <a:rPr lang="ru-RU" b="1" i="1" dirty="0" smtClean="0">
                <a:solidFill>
                  <a:schemeClr val="tx1"/>
                </a:solidFill>
              </a:rPr>
              <a:t>нашёл отношение длины окружности к диаметру   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267744" y="908719"/>
            <a:ext cx="2376264" cy="2449078"/>
          </a:xfrm>
          <a:prstGeom prst="cloud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Евклид – </a:t>
            </a:r>
            <a:r>
              <a:rPr lang="ru-RU" b="1" i="1" dirty="0">
                <a:solidFill>
                  <a:prstClr val="black"/>
                </a:solidFill>
              </a:rPr>
              <a:t>написал первую книгу  по геометрии «НАЧАЛА» </a:t>
            </a:r>
          </a:p>
        </p:txBody>
      </p:sp>
    </p:spTree>
    <p:extLst>
      <p:ext uri="{BB962C8B-B14F-4D97-AF65-F5344CB8AC3E}">
        <p14:creationId xmlns:p14="http://schemas.microsoft.com/office/powerpoint/2010/main" val="20809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2168" cy="274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abriola" pitchFamily="82" charset="0"/>
              </a:rPr>
              <a:t>3.  Поймай дату</a:t>
            </a:r>
            <a:r>
              <a:rPr lang="ru-RU" sz="3200" b="1" dirty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Найти даты исторических событий, выполнив  задания. </a:t>
            </a:r>
            <a:b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А затем объяснить, чем эти даты  интересны в истории Казахстана.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6480720"/>
          </a:xfrm>
        </p:spPr>
        <p:txBody>
          <a:bodyPr>
            <a:normAutofit fontScale="55000" lnSpcReduction="20000"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sz="51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Решить уравнения: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     а) 3х² - 5193 = 0                         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4х²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7780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б) 1,5у²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2992,5у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                  б) 1,2у²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2067,6у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5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Задание 2</a:t>
            </a:r>
            <a:r>
              <a:rPr lang="ru-RU" sz="5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Решить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неравенство найти число: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5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2х &gt; 3984 -наименьшее          3х &lt; 5883 – наибольшее.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51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1731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начало присоединения Казахстана к России.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принятие новой Конституции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Великая Победа Советского народа над фашистской Германией.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1723 –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нашествие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Джунгар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1992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вступление Казахстана в ООН или образование вооружённых сил республики Казахстан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стартовала первая космическая станция с человеком на   борту  с казахстанского Байконура.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3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538152" cy="15841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4.Торопись не спеша</a:t>
            </a: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Решив  уравнения,  составить слово и объяснить его значение 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18160" cy="4392488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           </a:t>
            </a:r>
            <a:r>
              <a:rPr lang="en-US" b="1" i="1" dirty="0" smtClean="0"/>
              <a:t>I</a:t>
            </a:r>
            <a:r>
              <a:rPr lang="ru-RU" b="1" i="1" dirty="0" smtClean="0"/>
              <a:t> вариант                                  </a:t>
            </a:r>
            <a:r>
              <a:rPr lang="en-US" b="1" i="1" dirty="0" smtClean="0"/>
              <a:t>II</a:t>
            </a:r>
            <a:r>
              <a:rPr lang="ru-RU" b="1" i="1" dirty="0" smtClean="0"/>
              <a:t> вариант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х² - 3х + 2 =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х² +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6х - 7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 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4х²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9х² + 6х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2х²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3х² + 2х - 1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х²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8х²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х²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 - 12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х²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5х - 14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80215"/>
              </p:ext>
            </p:extLst>
          </p:nvPr>
        </p:nvGraphicFramePr>
        <p:xfrm>
          <a:off x="179512" y="4653136"/>
          <a:ext cx="4248475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695"/>
                <a:gridCol w="849695"/>
                <a:gridCol w="849695"/>
                <a:gridCol w="849695"/>
                <a:gridCol w="849695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0,5                                                                                  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1; 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-3;4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Ø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1;1,5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85893"/>
              </p:ext>
            </p:extLst>
          </p:nvPr>
        </p:nvGraphicFramePr>
        <p:xfrm>
          <a:off x="4572001" y="4653135"/>
          <a:ext cx="4427984" cy="1152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598"/>
                <a:gridCol w="842593"/>
                <a:gridCol w="928924"/>
                <a:gridCol w="885271"/>
                <a:gridCol w="885598"/>
              </a:tblGrid>
              <a:tr h="57997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-2;7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-1;1/3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1;-7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21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61194"/>
              </p:ext>
            </p:extLst>
          </p:nvPr>
        </p:nvGraphicFramePr>
        <p:xfrm>
          <a:off x="179512" y="5877272"/>
          <a:ext cx="4248472" cy="72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Тагар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</a:rPr>
                        <a:t>оброк урожаем</a:t>
                      </a:r>
                      <a:endParaRPr lang="ru-RU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06504"/>
              </p:ext>
            </p:extLst>
          </p:nvPr>
        </p:nvGraphicFramePr>
        <p:xfrm>
          <a:off x="4572000" y="5877273"/>
          <a:ext cx="4392488" cy="72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Зякет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ru-RU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скотом</a:t>
                      </a:r>
                      <a:endParaRPr kumimoji="0" lang="ru-RU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Gabriola" pitchFamily="82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Gabriola" pitchFamily="82" charset="0"/>
              </a:rPr>
              <a:t>5</a:t>
            </a:r>
            <a:r>
              <a:rPr lang="ru-RU" sz="4000" b="1" i="1" dirty="0" smtClean="0">
                <a:solidFill>
                  <a:srgbClr val="FF0000"/>
                </a:solidFill>
                <a:latin typeface="Gabriola" pitchFamily="82" charset="0"/>
              </a:rPr>
              <a:t>.  Разведка решением</a:t>
            </a:r>
            <a:r>
              <a:rPr lang="ru-RU" sz="4000" b="1" dirty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Решение задач с архивными данными</a:t>
            </a:r>
            <a:b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1800" b="1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Во время Великой Отечественной войны многие воины-</a:t>
            </a:r>
            <a:r>
              <a:rPr lang="ru-RU" sz="1800" b="1" i="1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казахстанцы</a:t>
            </a:r>
            <a:r>
              <a:rPr lang="ru-RU" sz="1800" b="1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 были удостоены звания Герой Советского Союза.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83758"/>
              </p:ext>
            </p:extLst>
          </p:nvPr>
        </p:nvGraphicFramePr>
        <p:xfrm>
          <a:off x="197883" y="1556792"/>
          <a:ext cx="883861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306"/>
                <a:gridCol w="4419306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вариант </a:t>
                      </a:r>
                    </a:p>
                    <a:p>
                      <a:pPr algn="l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Решив уравнение </a:t>
                      </a:r>
                      <a:r>
                        <a:rPr lang="ru-RU" sz="1600" b="1" i="0" baseline="0" dirty="0" smtClean="0">
                          <a:solidFill>
                            <a:srgbClr val="00B050"/>
                          </a:solidFill>
                        </a:rPr>
                        <a:t>х²</a:t>
                      </a:r>
                      <a:r>
                        <a:rPr lang="ru-RU" sz="1600" b="1" i="0" dirty="0" smtClean="0">
                          <a:solidFill>
                            <a:srgbClr val="00B050"/>
                          </a:solidFill>
                        </a:rPr>
                        <a:t> -501х+1988=0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вы узнаете, сколько </a:t>
                      </a:r>
                      <a:r>
                        <a:rPr lang="ru-RU" sz="1600" b="1" i="1" dirty="0" err="1" smtClean="0">
                          <a:solidFill>
                            <a:schemeClr val="tx1"/>
                          </a:solidFill>
                        </a:rPr>
                        <a:t>казахстанцев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было удостоено звания ГСС – больший корень,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Дважды ГСС – меньший корень.</a:t>
                      </a:r>
                      <a:endParaRPr kumimoji="0" lang="ru-RU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вариантом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Решив уравнение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о,4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х² -14,8х+28=0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 узнаете, сколько  удостоено звания ГСС из Актюбинской области– больший корень, из нашего </a:t>
                      </a:r>
                      <a:r>
                        <a:rPr kumimoji="0" lang="ru-RU" sz="16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Каргалинского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(Степного) района– меньший корень.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5044" y="3140968"/>
            <a:ext cx="8669444" cy="3717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Назовите </a:t>
            </a:r>
            <a:r>
              <a:rPr lang="ru-RU" sz="1600" b="1" dirty="0">
                <a:solidFill>
                  <a:srgbClr val="FF0000"/>
                </a:solidFill>
              </a:rPr>
              <a:t>имена Героев Советского Союза – девушек – казашек.</a:t>
            </a:r>
          </a:p>
          <a:p>
            <a:r>
              <a:rPr lang="ru-RU" sz="1600" b="1" i="1" dirty="0" err="1">
                <a:solidFill>
                  <a:schemeClr val="accent3"/>
                </a:solidFill>
              </a:rPr>
              <a:t>Алия</a:t>
            </a:r>
            <a:r>
              <a:rPr lang="ru-RU" sz="1600" b="1" i="1" dirty="0">
                <a:solidFill>
                  <a:schemeClr val="accent3"/>
                </a:solidFill>
              </a:rPr>
              <a:t> </a:t>
            </a:r>
            <a:r>
              <a:rPr lang="ru-RU" sz="1600" b="1" i="1" dirty="0" smtClean="0">
                <a:solidFill>
                  <a:schemeClr val="accent3"/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3"/>
                </a:solidFill>
              </a:rPr>
              <a:t>Молдагулова</a:t>
            </a:r>
            <a:r>
              <a:rPr lang="ru-RU" sz="1600" b="1" i="1" dirty="0" smtClean="0">
                <a:solidFill>
                  <a:schemeClr val="accent3"/>
                </a:solidFill>
              </a:rPr>
              <a:t> </a:t>
            </a:r>
            <a:r>
              <a:rPr lang="ru-RU" sz="1600" b="1" i="1" dirty="0">
                <a:solidFill>
                  <a:srgbClr val="0070C0"/>
                </a:solidFill>
              </a:rPr>
              <a:t>–наша землячка. Во время ВО войны была снайпером.</a:t>
            </a:r>
          </a:p>
          <a:p>
            <a:r>
              <a:rPr lang="ru-RU" sz="1600" b="1" i="1" dirty="0" err="1" smtClean="0">
                <a:solidFill>
                  <a:schemeClr val="accent3"/>
                </a:solidFill>
              </a:rPr>
              <a:t>Маншук</a:t>
            </a:r>
            <a:r>
              <a:rPr lang="ru-RU" sz="1600" b="1" i="1" dirty="0" smtClean="0">
                <a:solidFill>
                  <a:schemeClr val="accent3"/>
                </a:solidFill>
              </a:rPr>
              <a:t>  </a:t>
            </a:r>
            <a:r>
              <a:rPr lang="ru-RU" sz="1600" b="1" i="1" dirty="0" err="1" smtClean="0">
                <a:solidFill>
                  <a:schemeClr val="accent3"/>
                </a:solidFill>
              </a:rPr>
              <a:t>Маметова</a:t>
            </a:r>
            <a:r>
              <a:rPr lang="ru-RU" sz="1600" b="1" i="1" dirty="0" smtClean="0">
                <a:solidFill>
                  <a:schemeClr val="accent3"/>
                </a:solidFill>
              </a:rPr>
              <a:t>  </a:t>
            </a:r>
            <a:r>
              <a:rPr lang="ru-RU" sz="1600" b="1" i="1" dirty="0">
                <a:solidFill>
                  <a:srgbClr val="0070C0"/>
                </a:solidFill>
              </a:rPr>
              <a:t>родом из </a:t>
            </a:r>
            <a:r>
              <a:rPr lang="ru-RU" sz="1600" b="1" i="1" dirty="0" smtClean="0">
                <a:solidFill>
                  <a:srgbClr val="0070C0"/>
                </a:solidFill>
              </a:rPr>
              <a:t>Уральска. Во </a:t>
            </a:r>
            <a:r>
              <a:rPr lang="ru-RU" sz="1600" b="1" i="1" dirty="0">
                <a:solidFill>
                  <a:srgbClr val="0070C0"/>
                </a:solidFill>
              </a:rPr>
              <a:t>время ВО войны была снайпером</a:t>
            </a:r>
            <a:r>
              <a:rPr lang="ru-RU" sz="1600" b="1" i="1" dirty="0" smtClean="0">
                <a:solidFill>
                  <a:srgbClr val="0070C0"/>
                </a:solidFill>
              </a:rPr>
              <a:t>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? </a:t>
            </a:r>
            <a:r>
              <a:rPr lang="ru-RU" sz="1600" b="1" dirty="0">
                <a:solidFill>
                  <a:srgbClr val="FF0000"/>
                </a:solidFill>
              </a:rPr>
              <a:t>Назовите имена Героев Советского Союза ушедших на фронт из нашего </a:t>
            </a:r>
            <a:r>
              <a:rPr lang="ru-RU" sz="1600" b="1" dirty="0" smtClean="0">
                <a:solidFill>
                  <a:srgbClr val="FF0000"/>
                </a:solidFill>
              </a:rPr>
              <a:t>района</a:t>
            </a:r>
          </a:p>
          <a:p>
            <a:pPr>
              <a:defRPr/>
            </a:pPr>
            <a:r>
              <a:rPr lang="ru-RU" sz="1600" b="1" i="1" dirty="0" err="1" smtClean="0">
                <a:solidFill>
                  <a:schemeClr val="accent3"/>
                </a:solidFill>
              </a:rPr>
              <a:t>Сенчук</a:t>
            </a:r>
            <a:r>
              <a:rPr lang="ru-RU" sz="1600" b="1" i="1" dirty="0" smtClean="0">
                <a:solidFill>
                  <a:schemeClr val="accent3"/>
                </a:solidFill>
              </a:rPr>
              <a:t>  Василий  </a:t>
            </a:r>
            <a:r>
              <a:rPr lang="ru-RU" sz="1600" b="1" i="1" dirty="0" err="1" smtClean="0">
                <a:solidFill>
                  <a:schemeClr val="accent3"/>
                </a:solidFill>
              </a:rPr>
              <a:t>Прокофьевич</a:t>
            </a:r>
            <a:r>
              <a:rPr lang="ru-RU" sz="1600" b="1" i="1" dirty="0" smtClean="0">
                <a:solidFill>
                  <a:schemeClr val="accent3"/>
                </a:solidFill>
              </a:rPr>
              <a:t>- </a:t>
            </a:r>
            <a:r>
              <a:rPr lang="ru-RU" sz="1600" b="1" i="1" dirty="0" smtClean="0">
                <a:solidFill>
                  <a:srgbClr val="0070C0"/>
                </a:solidFill>
              </a:rPr>
              <a:t>во время войны - капитан, помощник командира истребительного полка</a:t>
            </a:r>
            <a:endParaRPr lang="ru-RU" sz="1600" b="1" i="1" dirty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chemeClr val="accent3"/>
                </a:solidFill>
              </a:rPr>
              <a:t>Вавилов</a:t>
            </a:r>
            <a:r>
              <a:rPr lang="ru-RU" sz="1600" b="1" i="1" dirty="0">
                <a:solidFill>
                  <a:schemeClr val="accent3"/>
                </a:solidFill>
              </a:rPr>
              <a:t> </a:t>
            </a:r>
            <a:r>
              <a:rPr lang="ru-RU" sz="1600" b="1" i="1" dirty="0" smtClean="0">
                <a:solidFill>
                  <a:schemeClr val="accent3"/>
                </a:solidFill>
              </a:rPr>
              <a:t>Сергей Васильевич </a:t>
            </a:r>
            <a:r>
              <a:rPr lang="ru-RU" sz="1600" b="1" i="1" dirty="0" smtClean="0">
                <a:solidFill>
                  <a:srgbClr val="0070C0"/>
                </a:solidFill>
              </a:rPr>
              <a:t>–военный комиссар 317 стрелковой дивизии (до войны работал учителем)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? </a:t>
            </a:r>
            <a:r>
              <a:rPr lang="ru-RU" sz="1600" b="1" dirty="0">
                <a:solidFill>
                  <a:srgbClr val="FF0000"/>
                </a:solidFill>
              </a:rPr>
              <a:t>Назовите имена </a:t>
            </a:r>
            <a:r>
              <a:rPr lang="ru-RU" sz="1600" b="1" dirty="0" smtClean="0">
                <a:solidFill>
                  <a:srgbClr val="FF0000"/>
                </a:solidFill>
              </a:rPr>
              <a:t> дважды Героев </a:t>
            </a:r>
            <a:r>
              <a:rPr lang="ru-RU" sz="1600" b="1" dirty="0">
                <a:solidFill>
                  <a:srgbClr val="FF0000"/>
                </a:solidFill>
              </a:rPr>
              <a:t>Советского </a:t>
            </a:r>
            <a:r>
              <a:rPr lang="ru-RU" sz="1600" b="1" dirty="0" smtClean="0">
                <a:solidFill>
                  <a:srgbClr val="FF0000"/>
                </a:solidFill>
              </a:rPr>
              <a:t>Союза.</a:t>
            </a:r>
          </a:p>
          <a:p>
            <a:r>
              <a:rPr lang="ru-RU" sz="1600" b="1" i="1" dirty="0" err="1" smtClean="0">
                <a:solidFill>
                  <a:schemeClr val="accent3"/>
                </a:solidFill>
              </a:rPr>
              <a:t>Талгат</a:t>
            </a:r>
            <a:r>
              <a:rPr lang="ru-RU" sz="1600" b="1" i="1" dirty="0" smtClean="0">
                <a:solidFill>
                  <a:schemeClr val="accent3"/>
                </a:solidFill>
              </a:rPr>
              <a:t>  </a:t>
            </a:r>
            <a:r>
              <a:rPr lang="ru-RU" sz="1600" b="1" i="1" dirty="0" err="1" smtClean="0">
                <a:solidFill>
                  <a:schemeClr val="accent3"/>
                </a:solidFill>
              </a:rPr>
              <a:t>Якубекович</a:t>
            </a:r>
            <a:r>
              <a:rPr lang="ru-RU" sz="1600" b="1" i="1" dirty="0" smtClean="0">
                <a:solidFill>
                  <a:schemeClr val="accent3"/>
                </a:solidFill>
              </a:rPr>
              <a:t>  </a:t>
            </a:r>
            <a:r>
              <a:rPr lang="ru-RU" sz="1600" b="1" i="1" dirty="0" err="1" smtClean="0">
                <a:solidFill>
                  <a:schemeClr val="accent3"/>
                </a:solidFill>
              </a:rPr>
              <a:t>Бегельдинов</a:t>
            </a:r>
            <a:r>
              <a:rPr lang="ru-RU" sz="1600" b="1" i="1" dirty="0" smtClean="0">
                <a:solidFill>
                  <a:schemeClr val="accent3"/>
                </a:solidFill>
              </a:rPr>
              <a:t>- </a:t>
            </a:r>
            <a:r>
              <a:rPr lang="ru-RU" sz="1600" b="1" i="1" dirty="0" smtClean="0">
                <a:solidFill>
                  <a:srgbClr val="0070C0"/>
                </a:solidFill>
              </a:rPr>
              <a:t>лётчик – штурмовик, после войны с 1957-1970 служил в ВВС СССР.</a:t>
            </a:r>
          </a:p>
          <a:p>
            <a:pPr lvl="0"/>
            <a:r>
              <a:rPr lang="ru-RU" sz="1600" b="1" i="1" dirty="0" smtClean="0">
                <a:solidFill>
                  <a:schemeClr val="accent3"/>
                </a:solidFill>
              </a:rPr>
              <a:t>Леонид Игнатьевич Беда- </a:t>
            </a:r>
            <a:r>
              <a:rPr lang="ru-RU" sz="1600" b="1" i="1" dirty="0">
                <a:solidFill>
                  <a:srgbClr val="0070C0"/>
                </a:solidFill>
              </a:rPr>
              <a:t>лётчик – </a:t>
            </a:r>
            <a:r>
              <a:rPr lang="ru-RU" sz="1600" b="1" i="1" dirty="0" smtClean="0">
                <a:solidFill>
                  <a:srgbClr val="0070C0"/>
                </a:solidFill>
              </a:rPr>
              <a:t>штурмовик погиб в 1976 г. </a:t>
            </a:r>
            <a:r>
              <a:rPr lang="ru-RU" sz="1600" b="1" i="1" dirty="0">
                <a:solidFill>
                  <a:srgbClr val="0070C0"/>
                </a:solidFill>
              </a:rPr>
              <a:t>в</a:t>
            </a:r>
            <a:r>
              <a:rPr lang="ru-RU" sz="1600" b="1" i="1" dirty="0" smtClean="0">
                <a:solidFill>
                  <a:srgbClr val="0070C0"/>
                </a:solidFill>
              </a:rPr>
              <a:t> автокатастрофе</a:t>
            </a:r>
          </a:p>
          <a:p>
            <a:pPr lvl="0"/>
            <a:r>
              <a:rPr lang="ru-RU" sz="1600" b="1" i="1" dirty="0" smtClean="0">
                <a:solidFill>
                  <a:schemeClr val="accent3"/>
                </a:solidFill>
              </a:rPr>
              <a:t>Иван Фомич Павлов- </a:t>
            </a:r>
            <a:r>
              <a:rPr lang="ru-RU" sz="1600" b="1" i="1" dirty="0">
                <a:solidFill>
                  <a:srgbClr val="0070C0"/>
                </a:solidFill>
              </a:rPr>
              <a:t>лётчик – </a:t>
            </a:r>
            <a:r>
              <a:rPr lang="ru-RU" sz="1600" b="1" i="1" dirty="0" smtClean="0">
                <a:solidFill>
                  <a:srgbClr val="0070C0"/>
                </a:solidFill>
              </a:rPr>
              <a:t>штурмовик, погиб в 1950г. в авиакатастрофе</a:t>
            </a:r>
          </a:p>
          <a:p>
            <a:pPr lvl="0"/>
            <a:r>
              <a:rPr lang="ru-RU" sz="1600" b="1" i="1" dirty="0" smtClean="0">
                <a:solidFill>
                  <a:schemeClr val="accent3"/>
                </a:solidFill>
              </a:rPr>
              <a:t>Сергей Данилович Луганский- </a:t>
            </a:r>
            <a:r>
              <a:rPr lang="ru-RU" sz="1600" b="1" i="1" dirty="0">
                <a:solidFill>
                  <a:srgbClr val="0070C0"/>
                </a:solidFill>
              </a:rPr>
              <a:t>лётчик – </a:t>
            </a:r>
            <a:r>
              <a:rPr lang="ru-RU" sz="1600" b="1" i="1" dirty="0" smtClean="0">
                <a:solidFill>
                  <a:srgbClr val="0070C0"/>
                </a:solidFill>
              </a:rPr>
              <a:t>истребитель, в1964 в звании генерал-майора написал книгу  «Небо остаётся чистым»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87424"/>
            <a:ext cx="7498080" cy="29552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0499"/>
            <a:ext cx="7890080" cy="679750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Указать график функции   у=х² + 1</a:t>
            </a:r>
          </a:p>
          <a:p>
            <a:pPr marL="82296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Д                               Л                          К                         М  </a:t>
            </a: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Х•Х = - 4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Х•Х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  тогда   Х и Х равны</a:t>
            </a:r>
          </a:p>
          <a:p>
            <a:pPr marL="82296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х = 1               х = -4            х = 4            х = -4</a:t>
            </a:r>
          </a:p>
          <a:p>
            <a:pPr marL="82296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х = 4               х = 3             х = -1           х = 1</a:t>
            </a:r>
          </a:p>
          <a:p>
            <a:pPr marL="82296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                            Л                         М                         А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Решить неравенство:   (х - 2) (х + 5) ≤ 0</a:t>
            </a:r>
          </a:p>
          <a:p>
            <a:pPr marL="82296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////////////                   //////          /////           ///////////               /////          /////                      2           -5                 -2         5                  -5         2                -5          2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                          С                         Л                          Д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4.Какое из данных уравнений - полное квадратное уравнение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1) 3Х² = 1                2) 2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Х² + 2Х = -1                    3) 2(Х² + 1) = 3Х + 2</a:t>
            </a:r>
          </a:p>
          <a:p>
            <a:pPr marL="82296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1)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3)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1);3)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З   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Х = 1   - корень уравнения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1)х²-10х+9=0         2) 2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х²-2=0             3) х²+1=0          4)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9х²+11х+2=0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1);2)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2);3)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1); 2);3)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3);4)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КАЛЫМ </a:t>
            </a: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выкуп за невесту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5103" y="104396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62315" y="1071673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31815" y="119675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86605" y="119675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28319" y="46011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84951" y="438541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13501" y="438541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298673" y="386355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409230">
            <a:off x="1366016" y="-767591"/>
            <a:ext cx="792088" cy="16561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3278412" y="692696"/>
            <a:ext cx="813079" cy="1584176"/>
          </a:xfrm>
          <a:prstGeom prst="arc">
            <a:avLst>
              <a:gd name="adj1" fmla="val 16200000"/>
              <a:gd name="adj2" fmla="val 2113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0295497" flipH="1">
            <a:off x="1082550" y="-779287"/>
            <a:ext cx="1196188" cy="1679576"/>
          </a:xfrm>
          <a:prstGeom prst="arc">
            <a:avLst>
              <a:gd name="adj1" fmla="val 16200000"/>
              <a:gd name="adj2" fmla="val 211925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409230">
            <a:off x="4951405" y="-651798"/>
            <a:ext cx="792088" cy="16561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295497" flipH="1">
            <a:off x="4671383" y="-663494"/>
            <a:ext cx="1196188" cy="1679576"/>
          </a:xfrm>
          <a:prstGeom prst="arc">
            <a:avLst>
              <a:gd name="adj1" fmla="val 16200000"/>
              <a:gd name="adj2" fmla="val 211925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0409230">
            <a:off x="7081261" y="-499010"/>
            <a:ext cx="792088" cy="16561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0295497" flipH="1">
            <a:off x="6844335" y="-516326"/>
            <a:ext cx="1196188" cy="1679576"/>
          </a:xfrm>
          <a:prstGeom prst="arc">
            <a:avLst>
              <a:gd name="adj1" fmla="val 16200000"/>
              <a:gd name="adj2" fmla="val 211925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200000">
            <a:off x="2658584" y="1243608"/>
            <a:ext cx="2160240" cy="1058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280745" y="3768080"/>
            <a:ext cx="12811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579109" y="3761687"/>
            <a:ext cx="1377605" cy="6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431819" y="3753513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22950" y="3760975"/>
            <a:ext cx="1368152" cy="12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9512" y="746783"/>
            <a:ext cx="786666" cy="4752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6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.  Т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Е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С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Т</a:t>
            </a:r>
          </a:p>
          <a:p>
            <a:pPr algn="ctr"/>
            <a:r>
              <a:rPr lang="ru-RU" sz="29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29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1018</Words>
  <Application>Microsoft Office PowerPoint</Application>
  <PresentationFormat>Экран (4:3)</PresentationFormat>
  <Paragraphs>187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Решение квадратных уравнений  на материале истории Казахстана </vt:lpstr>
      <vt:lpstr>Презентация PowerPoint</vt:lpstr>
      <vt:lpstr>  План  урока</vt:lpstr>
      <vt:lpstr>          1.  Разминка для ума</vt:lpstr>
      <vt:lpstr>2.  Аукцион портретов</vt:lpstr>
      <vt:lpstr>3.  Поймай дату  Найти даты исторических событий, выполнив  задания.  А затем объяснить, чем эти даты  интересны в истории Казахстана.</vt:lpstr>
      <vt:lpstr>4.Торопись не спеша Решив  уравнения,  составить слово и объяснить его значение </vt:lpstr>
      <vt:lpstr> 5.  Разведка решением Решение задач с архивными данными Во время Великой Отечественной войны многие воины-казахстанцы были удостоены звания Герой Советского Союза.</vt:lpstr>
      <vt:lpstr>Презентация PowerPoint</vt:lpstr>
      <vt:lpstr>Презентация PowerPoint</vt:lpstr>
      <vt:lpstr>д\з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93</cp:revision>
  <dcterms:created xsi:type="dcterms:W3CDTF">2014-01-13T07:32:39Z</dcterms:created>
  <dcterms:modified xsi:type="dcterms:W3CDTF">2015-01-08T14:23:27Z</dcterms:modified>
</cp:coreProperties>
</file>